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60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8DE60B-21AE-F867-5584-319D0BEEFB88}" name="KIRAN T. MATHEWS" initials="KTM" userId="S::ktm9@uw.edu::240dc8d1-3652-40d0-92d8-cc6a6c922c2a" providerId="AD"/>
  <p188:author id="{8F7E305E-E7E6-9E3B-F1D0-7875174DA9FC}" name="Arqum Uddin" initials="AU" userId="S::smau@uw.edu::0f40614f-f59d-4bf8-bdfc-1e1e784c1732" providerId="AD"/>
  <p188:author id="{36526E73-F254-CD74-B533-23F6681EC399}" name="Abdulrahman Adam" initials="AA" userId="S::aadam695@uw.edu::582d466a-d591-4d32-af9a-fb6c40633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57A"/>
    <a:srgbClr val="33006F"/>
    <a:srgbClr val="4A2D85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8BA01-7175-4849-BA07-FCE6CE949C5F}" v="28" dt="2022-05-31T22:17:42.078"/>
    <p1510:client id="{E038AC89-5D90-495A-8044-BEBE59BF95DF}" v="4304" dt="2022-05-30T18:48:49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1164" y="-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FF9A-1D52-49CC-BCCB-7DC8DDC7D0D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F08A8-854B-4D6E-B7AE-7363D63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74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r="86322"/>
          <a:stretch/>
        </p:blipFill>
        <p:spPr>
          <a:xfrm>
            <a:off x="-101601" y="1070649"/>
            <a:ext cx="6021138" cy="381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36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601" y="1070649"/>
            <a:ext cx="44019216" cy="381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38912800" y="1231900"/>
            <a:ext cx="4978400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97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516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hyperlink" Target="https://gadgetsin.com/codrone-is-a-programmable-flying-drone.htm" TargetMode="Externa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42;p2">
            <a:extLst>
              <a:ext uri="{FF2B5EF4-FFF2-40B4-BE49-F238E27FC236}">
                <a16:creationId xmlns:a16="http://schemas.microsoft.com/office/drawing/2014/main" id="{561F28DF-78E8-FA40-1DFA-57A4DD1264BF}"/>
              </a:ext>
            </a:extLst>
          </p:cNvPr>
          <p:cNvSpPr txBox="1"/>
          <p:nvPr/>
        </p:nvSpPr>
        <p:spPr>
          <a:xfrm>
            <a:off x="15533819" y="7085051"/>
            <a:ext cx="12802660" cy="1218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+mn-lt"/>
                <a:cs typeface="+mn-lt"/>
              </a:rPr>
              <a:t>Implementing Initial Drone Control:</a:t>
            </a:r>
            <a:endParaRPr lang="en-US" sz="2400">
              <a:latin typeface="Open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QR code is implemented using the </a:t>
            </a:r>
            <a:r>
              <a:rPr lang="en-US" sz="2400" err="1">
                <a:latin typeface="Open Sans"/>
                <a:ea typeface="+mn-lt"/>
                <a:cs typeface="+mn-lt"/>
              </a:rPr>
              <a:t>Pyzbar</a:t>
            </a:r>
            <a:r>
              <a:rPr lang="en-US" sz="2400">
                <a:latin typeface="Open Sans"/>
                <a:ea typeface="+mn-lt"/>
                <a:cs typeface="+mn-lt"/>
              </a:rPr>
              <a:t> python library to control the drone outside of camera's detection range  (</a:t>
            </a:r>
            <a:r>
              <a:rPr lang="en-US" sz="2400" b="1">
                <a:latin typeface="Open Sans"/>
                <a:ea typeface="+mn-lt"/>
                <a:cs typeface="+mn-lt"/>
              </a:rPr>
              <a:t>Fig. 1</a:t>
            </a:r>
            <a:r>
              <a:rPr lang="en-US" sz="2400">
                <a:latin typeface="Open Sans"/>
                <a:ea typeface="+mn-lt"/>
                <a:cs typeface="+mn-lt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Drone uses human face as a fiducial (</a:t>
            </a:r>
            <a:r>
              <a:rPr lang="en-US" sz="2400" b="1">
                <a:latin typeface="Open Sans"/>
                <a:ea typeface="+mn-lt"/>
                <a:cs typeface="+mn-lt"/>
              </a:rPr>
              <a:t>Fig. 2</a:t>
            </a:r>
            <a:r>
              <a:rPr lang="en-US" sz="2400">
                <a:latin typeface="Open Sans"/>
                <a:ea typeface="+mn-lt"/>
                <a:cs typeface="+mn-lt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Drone is commanded to fly towards the platform (in the camera's field of view).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latin typeface="Open Sans"/>
              <a:ea typeface="Open Sans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latin typeface="Open Sans"/>
              <a:ea typeface="Open Sans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latin typeface="Open Sans"/>
              <a:ea typeface="Open Sans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latin typeface="Open Sans"/>
              <a:ea typeface="Open Sans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latin typeface="Open Sans"/>
              <a:ea typeface="Open Sans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latin typeface="Open Sans"/>
              <a:ea typeface="Open Sans"/>
              <a:cs typeface="+mn-lt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+mn-lt"/>
                <a:cs typeface="+mn-lt"/>
              </a:rPr>
              <a:t>Detection using OAK-D Camera:</a:t>
            </a:r>
            <a:endParaRPr lang="en-US" sz="2400">
              <a:latin typeface="Open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Our detection model Yolo-V4 yields consistent detection and drone coordinates.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The camera controls the drone using the drone's coordinates once detected (</a:t>
            </a:r>
            <a:r>
              <a:rPr lang="en-US" sz="2400" b="1">
                <a:latin typeface="Open Sans"/>
                <a:ea typeface="+mn-lt"/>
                <a:cs typeface="+mn-lt"/>
              </a:rPr>
              <a:t>Fig. 3</a:t>
            </a:r>
            <a:r>
              <a:rPr lang="en-US" sz="2400">
                <a:latin typeface="Open Sans"/>
                <a:ea typeface="+mn-lt"/>
                <a:cs typeface="+mn-lt"/>
              </a:rPr>
              <a:t>).</a:t>
            </a:r>
          </a:p>
          <a:p>
            <a:pPr>
              <a:lnSpc>
                <a:spcPct val="150000"/>
              </a:lnSpc>
              <a:buFont typeface="Arial"/>
            </a:pPr>
            <a:r>
              <a:rPr lang="en-US" sz="2400" b="1">
                <a:latin typeface="Open Sans"/>
                <a:ea typeface="+mn-lt"/>
                <a:cs typeface="+mn-lt"/>
              </a:rPr>
              <a:t>Drone Landing Procedure:</a:t>
            </a:r>
            <a:endParaRPr lang="en-US" sz="2400">
              <a:latin typeface="Open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Once the drone is within 1-meter, the drone is commanded to land on the platform. 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The drone pitches forward using a pitch power calculated using translation speed of the platform relative to an anchor.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 sz="240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>
              <a:lnSpc>
                <a:spcPct val="150000"/>
              </a:lnSpc>
              <a:buSzPts val="2500"/>
            </a:pPr>
            <a:endParaRPr lang="en-US" sz="2000" b="1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6" name="Google Shape;43;p2">
            <a:extLst>
              <a:ext uri="{FF2B5EF4-FFF2-40B4-BE49-F238E27FC236}">
                <a16:creationId xmlns:a16="http://schemas.microsoft.com/office/drawing/2014/main" id="{80928D75-BCE9-9CF6-47BE-8310B0807808}"/>
              </a:ext>
            </a:extLst>
          </p:cNvPr>
          <p:cNvSpPr/>
          <p:nvPr/>
        </p:nvSpPr>
        <p:spPr>
          <a:xfrm>
            <a:off x="15544014" y="6162261"/>
            <a:ext cx="12801600" cy="9144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Encode Sans"/>
                <a:sym typeface="Encode Sans"/>
              </a:rPr>
              <a:t>System Implementation</a:t>
            </a:r>
            <a:endParaRPr lang="en-US" sz="3500">
              <a:latin typeface="Encode Sans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6337300" y="1307128"/>
            <a:ext cx="2948940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600" b="1" kern="0">
                <a:solidFill>
                  <a:srgbClr val="FFFFFF"/>
                </a:solidFill>
                <a:latin typeface="Encode Sans"/>
                <a:cs typeface="Arial"/>
                <a:sym typeface="Encode Sans"/>
              </a:rPr>
              <a:t>OAK-D DRONE LANDING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6388100" y="4321850"/>
            <a:ext cx="29489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B7A57A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STUDENTS</a:t>
            </a:r>
            <a:r>
              <a:rPr lang="en-US" sz="3600" b="1" kern="0">
                <a:solidFill>
                  <a:srgbClr val="B7A57A"/>
                </a:solidFill>
                <a:latin typeface="Encode Sans"/>
                <a:ea typeface="Encode Sans"/>
                <a:cs typeface="Encode Sans"/>
                <a:sym typeface="Encode Sans"/>
              </a:rPr>
              <a:t>: AADHAR CHAUHAN, ABDULRAHMAN ADAM, ARQUM UDDIN, CHAU HUYNH, AND KIRAN MATHEWS 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B7A57A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E4E3F-4E98-5E73-4337-6EC2FB81C263}"/>
              </a:ext>
            </a:extLst>
          </p:cNvPr>
          <p:cNvSpPr/>
          <p:nvPr/>
        </p:nvSpPr>
        <p:spPr>
          <a:xfrm>
            <a:off x="37410887" y="30026649"/>
            <a:ext cx="6480313" cy="2891751"/>
          </a:xfrm>
          <a:prstGeom prst="rect">
            <a:avLst/>
          </a:prstGeom>
          <a:solidFill>
            <a:srgbClr val="B7A57A"/>
          </a:solidFill>
          <a:ln>
            <a:solidFill>
              <a:srgbClr val="B7A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42;p2">
            <a:extLst>
              <a:ext uri="{FF2B5EF4-FFF2-40B4-BE49-F238E27FC236}">
                <a16:creationId xmlns:a16="http://schemas.microsoft.com/office/drawing/2014/main" id="{060E7899-D6C4-9EF3-872D-EFA16689E2D7}"/>
              </a:ext>
            </a:extLst>
          </p:cNvPr>
          <p:cNvSpPr txBox="1"/>
          <p:nvPr/>
        </p:nvSpPr>
        <p:spPr>
          <a:xfrm>
            <a:off x="1362580" y="7076661"/>
            <a:ext cx="12801600" cy="396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2500"/>
            </a:pPr>
            <a:r>
              <a:rPr lang="en-US" sz="2400" b="1">
                <a:latin typeface="Open Sans"/>
                <a:ea typeface="Open Sans"/>
                <a:cs typeface="Open Sans"/>
              </a:rPr>
              <a:t>Problem Statement:</a:t>
            </a:r>
            <a:r>
              <a:rPr lang="en-US" sz="2400">
                <a:latin typeface="Open Sans"/>
                <a:ea typeface="Open Sans"/>
                <a:cs typeface="Open Sans"/>
              </a:rPr>
              <a:t> Multirotor Vertical Take-off &amp; Landing (VTOL) vehicles landing on ships are currently controlled by human interaction. Human inputs can be inaccurate and erroneous causing accidents, injuries, and </a:t>
            </a:r>
            <a:r>
              <a:rPr lang="en-US" sz="2400">
                <a:latin typeface="Open Sans"/>
                <a:ea typeface="+mn-lt"/>
                <a:cs typeface="+mn-lt"/>
              </a:rPr>
              <a:t>damage to equipment</a:t>
            </a:r>
            <a:r>
              <a:rPr lang="en-US" sz="2400">
                <a:latin typeface="Open Sans"/>
                <a:ea typeface="Open Sans"/>
                <a:cs typeface="Open Sans"/>
              </a:rPr>
              <a:t>.</a:t>
            </a:r>
            <a:endParaRPr lang="en-US" sz="2400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2500"/>
            </a:pPr>
            <a:r>
              <a:rPr lang="en-US" sz="2400" b="1">
                <a:latin typeface="Open Sans"/>
                <a:ea typeface="Open Sans"/>
                <a:cs typeface="Open Sans"/>
              </a:rPr>
              <a:t>Solution: </a:t>
            </a:r>
            <a:r>
              <a:rPr lang="en-US" sz="2400">
                <a:latin typeface="Open Sans"/>
                <a:ea typeface="Open Sans"/>
                <a:cs typeface="Open Sans"/>
              </a:rPr>
              <a:t>The OAK-D (OpenCV AI Kit with Depth) Drone Landing Project presents a system that uses an AI camera equipped with spatial detection to detect drones flying towards a platform. Once the drone is detected, the system receives coordinates of the drone’s location and sends commands to the drone to assist in its landing.</a:t>
            </a:r>
          </a:p>
        </p:txBody>
      </p:sp>
      <p:sp>
        <p:nvSpPr>
          <p:cNvPr id="25" name="Google Shape;43;p2">
            <a:extLst>
              <a:ext uri="{FF2B5EF4-FFF2-40B4-BE49-F238E27FC236}">
                <a16:creationId xmlns:a16="http://schemas.microsoft.com/office/drawing/2014/main" id="{37794A46-1E62-4899-0A34-E54F2AE98CB9}"/>
              </a:ext>
            </a:extLst>
          </p:cNvPr>
          <p:cNvSpPr/>
          <p:nvPr/>
        </p:nvSpPr>
        <p:spPr>
          <a:xfrm>
            <a:off x="1362581" y="6162261"/>
            <a:ext cx="12801600" cy="9144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What is the OAK-D Drone Landing Project</a:t>
            </a:r>
            <a:endParaRPr lang="en-US">
              <a:latin typeface="Encode Sans"/>
            </a:endParaRPr>
          </a:p>
        </p:txBody>
      </p:sp>
      <p:sp>
        <p:nvSpPr>
          <p:cNvPr id="12" name="Google Shape;43;p2">
            <a:extLst>
              <a:ext uri="{FF2B5EF4-FFF2-40B4-BE49-F238E27FC236}">
                <a16:creationId xmlns:a16="http://schemas.microsoft.com/office/drawing/2014/main" id="{F7B39B1B-9C94-F3A4-B69C-1F1991818A43}"/>
              </a:ext>
            </a:extLst>
          </p:cNvPr>
          <p:cNvSpPr/>
          <p:nvPr/>
        </p:nvSpPr>
        <p:spPr>
          <a:xfrm>
            <a:off x="1362580" y="16443009"/>
            <a:ext cx="12801600" cy="9144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Encode Sans"/>
                <a:sym typeface="Encode Sans"/>
              </a:rPr>
              <a:t>Goals and Requirements</a:t>
            </a:r>
            <a:endParaRPr lang="en-US">
              <a:latin typeface="Encode Sans"/>
            </a:endParaRPr>
          </a:p>
        </p:txBody>
      </p:sp>
      <p:sp>
        <p:nvSpPr>
          <p:cNvPr id="18" name="Google Shape;42;p2">
            <a:extLst>
              <a:ext uri="{FF2B5EF4-FFF2-40B4-BE49-F238E27FC236}">
                <a16:creationId xmlns:a16="http://schemas.microsoft.com/office/drawing/2014/main" id="{EF4D68B7-1896-1105-025B-1A5D4FE72D4B}"/>
              </a:ext>
            </a:extLst>
          </p:cNvPr>
          <p:cNvSpPr txBox="1"/>
          <p:nvPr/>
        </p:nvSpPr>
        <p:spPr>
          <a:xfrm>
            <a:off x="1362580" y="17428971"/>
            <a:ext cx="12801600" cy="58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Open Sans"/>
              </a:rPr>
              <a:t>Main Goal: </a:t>
            </a:r>
            <a:r>
              <a:rPr lang="en-US" sz="2400">
                <a:latin typeface="Open Sans"/>
                <a:ea typeface="Open Sans"/>
                <a:cs typeface="Open Sans"/>
              </a:rPr>
              <a:t>To create a system that guides a drone to land on a platform using a camera programmed with object detection and depth perception.</a:t>
            </a:r>
            <a:endParaRPr lang="en-US" sz="2400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Open Sans"/>
              </a:rPr>
              <a:t>Hardware Requirements: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Open Sans"/>
              </a:rPr>
              <a:t>				</a:t>
            </a:r>
            <a:r>
              <a:rPr lang="en-US" sz="2400" b="1" err="1">
                <a:latin typeface="Open Sans"/>
                <a:ea typeface="Open Sans"/>
                <a:cs typeface="Open Sans"/>
              </a:rPr>
              <a:t>CoDrone</a:t>
            </a:r>
            <a:r>
              <a:rPr lang="en-US" sz="2400" b="1">
                <a:latin typeface="Open Sans"/>
                <a:ea typeface="Open Sans"/>
                <a:cs typeface="Open Sans"/>
              </a:rPr>
              <a:t> Pro													OAK-D Lite</a:t>
            </a:r>
          </a:p>
          <a:p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Open Sans"/>
              </a:rPr>
              <a:t>Requirements:</a:t>
            </a: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Google Shape;43;p2">
            <a:extLst>
              <a:ext uri="{FF2B5EF4-FFF2-40B4-BE49-F238E27FC236}">
                <a16:creationId xmlns:a16="http://schemas.microsoft.com/office/drawing/2014/main" id="{4B888A23-8CA4-3C94-00F7-F7FB5D4D3FCF}"/>
              </a:ext>
            </a:extLst>
          </p:cNvPr>
          <p:cNvSpPr/>
          <p:nvPr/>
        </p:nvSpPr>
        <p:spPr>
          <a:xfrm>
            <a:off x="29727019" y="6162261"/>
            <a:ext cx="12801600" cy="9144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Encode Sans"/>
                <a:sym typeface="Encode Sans"/>
              </a:rPr>
              <a:t>Results</a:t>
            </a:r>
            <a:endParaRPr lang="en-US" sz="3500">
              <a:latin typeface="Encode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C3B9F-09C8-D1EA-29D4-15DA3AB370D5}"/>
              </a:ext>
            </a:extLst>
          </p:cNvPr>
          <p:cNvSpPr/>
          <p:nvPr/>
        </p:nvSpPr>
        <p:spPr>
          <a:xfrm>
            <a:off x="6977940" y="14688320"/>
            <a:ext cx="5614416" cy="128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C6CBCF-4632-E914-6CC9-D7DA418EE30C}"/>
              </a:ext>
            </a:extLst>
          </p:cNvPr>
          <p:cNvSpPr/>
          <p:nvPr/>
        </p:nvSpPr>
        <p:spPr>
          <a:xfrm>
            <a:off x="6977940" y="14926165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060CE46-B94E-5F75-8DE8-7238621A8466}"/>
              </a:ext>
            </a:extLst>
          </p:cNvPr>
          <p:cNvSpPr/>
          <p:nvPr/>
        </p:nvSpPr>
        <p:spPr>
          <a:xfrm>
            <a:off x="12114836" y="1490484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mera Cartoon">
            <a:extLst>
              <a:ext uri="{FF2B5EF4-FFF2-40B4-BE49-F238E27FC236}">
                <a16:creationId xmlns:a16="http://schemas.microsoft.com/office/drawing/2014/main" id="{ACB813BB-E17A-7D00-634E-D59D80B4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9390" r="89202">
                        <a14:foregroundMark x1="28169" y1="9705" x2="53521" y2="5485"/>
                        <a14:foregroundMark x1="53521" y1="5485" x2="47887" y2="4219"/>
                        <a14:foregroundMark x1="49765" y1="8439" x2="50704" y2="9283"/>
                        <a14:foregroundMark x1="49296" y1="7595" x2="49296" y2="7595"/>
                        <a14:foregroundMark x1="20657" y1="88608" x2="20657" y2="89030"/>
                        <a14:foregroundMark x1="79812" y1="89451" x2="85446" y2="96624"/>
                        <a14:foregroundMark x1="15023" y1="96624" x2="15023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95" y="13233187"/>
            <a:ext cx="1266471" cy="14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27E2E1-30FF-7240-A433-837DFE5CCD6F}"/>
              </a:ext>
            </a:extLst>
          </p:cNvPr>
          <p:cNvCxnSpPr>
            <a:cxnSpLocks/>
          </p:cNvCxnSpPr>
          <p:nvPr/>
        </p:nvCxnSpPr>
        <p:spPr>
          <a:xfrm flipH="1" flipV="1">
            <a:off x="3893107" y="11399403"/>
            <a:ext cx="6659437" cy="1847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7EC53CA-0915-C18A-05E5-D6B02470C544}"/>
              </a:ext>
            </a:extLst>
          </p:cNvPr>
          <p:cNvCxnSpPr/>
          <p:nvPr/>
        </p:nvCxnSpPr>
        <p:spPr>
          <a:xfrm>
            <a:off x="2870492" y="12072588"/>
            <a:ext cx="5618485" cy="230823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406482-130C-676C-62CC-E7F99C576A30}"/>
              </a:ext>
            </a:extLst>
          </p:cNvPr>
          <p:cNvSpPr txBox="1"/>
          <p:nvPr/>
        </p:nvSpPr>
        <p:spPr>
          <a:xfrm>
            <a:off x="7042702" y="13493715"/>
            <a:ext cx="410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DepthAI Camera on platform that detects drone and its spatial coordinates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67019-B641-05B8-32E6-662A772696C8}"/>
              </a:ext>
            </a:extLst>
          </p:cNvPr>
          <p:cNvSpPr txBox="1"/>
          <p:nvPr/>
        </p:nvSpPr>
        <p:spPr>
          <a:xfrm>
            <a:off x="3613929" y="12671758"/>
            <a:ext cx="193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Drone needs to land on 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993CD3-49FA-91BD-FBCF-273B15E5724E}"/>
              </a:ext>
            </a:extLst>
          </p:cNvPr>
          <p:cNvSpPr txBox="1"/>
          <p:nvPr/>
        </p:nvSpPr>
        <p:spPr>
          <a:xfrm>
            <a:off x="7435140" y="14908974"/>
            <a:ext cx="470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1m x 1m landing platform that can move horizontally, pitch back and forth, roll from side to side</a:t>
            </a:r>
          </a:p>
        </p:txBody>
      </p:sp>
      <p:pic>
        <p:nvPicPr>
          <p:cNvPr id="27" name="Picture 8" descr="Icon&#10;&#10;Description automatically generated">
            <a:extLst>
              <a:ext uri="{FF2B5EF4-FFF2-40B4-BE49-F238E27FC236}">
                <a16:creationId xmlns:a16="http://schemas.microsoft.com/office/drawing/2014/main" id="{B3F4C6DE-756A-5D53-692B-4B9448BDA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9037" y="13757368"/>
            <a:ext cx="1588677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A770CD-B419-6FF0-532A-14E1EDF17F62}"/>
              </a:ext>
            </a:extLst>
          </p:cNvPr>
          <p:cNvSpPr txBox="1"/>
          <p:nvPr/>
        </p:nvSpPr>
        <p:spPr>
          <a:xfrm>
            <a:off x="11145388" y="11812414"/>
            <a:ext cx="249865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latin typeface="Open Sans"/>
                <a:ea typeface="Open Sans"/>
                <a:cs typeface="Open Sans"/>
              </a:rPr>
              <a:t>Computing system that receives signals from the camera and sends commands to the drone</a:t>
            </a:r>
          </a:p>
        </p:txBody>
      </p:sp>
      <p:sp>
        <p:nvSpPr>
          <p:cNvPr id="28" name="Google Shape;43;p2">
            <a:extLst>
              <a:ext uri="{FF2B5EF4-FFF2-40B4-BE49-F238E27FC236}">
                <a16:creationId xmlns:a16="http://schemas.microsoft.com/office/drawing/2014/main" id="{C7487347-24E3-4694-1D6E-43BDD5D5A686}"/>
              </a:ext>
            </a:extLst>
          </p:cNvPr>
          <p:cNvSpPr/>
          <p:nvPr/>
        </p:nvSpPr>
        <p:spPr>
          <a:xfrm>
            <a:off x="29716594" y="19467183"/>
            <a:ext cx="12801600" cy="816864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  <a:latin typeface="Encode Sans"/>
                <a:sym typeface="Encode Sans"/>
              </a:rPr>
              <a:t>Tradeoffs, and Future Work</a:t>
            </a:r>
            <a:endParaRPr lang="en-US" sz="3500">
              <a:latin typeface="Encode Sans"/>
            </a:endParaRPr>
          </a:p>
        </p:txBody>
      </p:sp>
      <p:sp>
        <p:nvSpPr>
          <p:cNvPr id="30" name="Google Shape;43;p2">
            <a:extLst>
              <a:ext uri="{FF2B5EF4-FFF2-40B4-BE49-F238E27FC236}">
                <a16:creationId xmlns:a16="http://schemas.microsoft.com/office/drawing/2014/main" id="{FC285962-83D7-FCF9-AF03-CE88E74E9130}"/>
              </a:ext>
            </a:extLst>
          </p:cNvPr>
          <p:cNvSpPr/>
          <p:nvPr/>
        </p:nvSpPr>
        <p:spPr>
          <a:xfrm>
            <a:off x="29722031" y="26128675"/>
            <a:ext cx="12801600" cy="9144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  <a:latin typeface="Encode Sans"/>
                <a:sym typeface="Encode Sans"/>
              </a:rPr>
              <a:t>References, and Acknowledgments</a:t>
            </a:r>
            <a:endParaRPr lang="en-US" sz="3500">
              <a:latin typeface="Encode Sans"/>
            </a:endParaRPr>
          </a:p>
        </p:txBody>
      </p:sp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744F9625-F9D8-F209-C35B-2FC55C002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846" y1="35538" x2="26077" y2="37231"/>
                        <a14:foregroundMark x1="26615" y1="39615" x2="75692" y2="54385"/>
                        <a14:foregroundMark x1="75692" y1="54385" x2="52308" y2="65077"/>
                        <a14:foregroundMark x1="52308" y1="65077" x2="26154" y2="60692"/>
                        <a14:foregroundMark x1="26154" y1="60692" x2="35231" y2="43462"/>
                        <a14:foregroundMark x1="71769" y1="34154" x2="69923" y2="33769"/>
                        <a14:foregroundMark x1="55846" y1="44846" x2="59231" y2="42385"/>
                        <a14:foregroundMark x1="44615" y1="51077" x2="55308" y2="51385"/>
                        <a14:foregroundMark x1="44846" y1="51385" x2="54308" y2="51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750" y="10683546"/>
            <a:ext cx="2406299" cy="18190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5D21B6-96C8-80F8-EA0E-C06E7206CE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89104" y="19855593"/>
            <a:ext cx="4847886" cy="2619406"/>
          </a:xfrm>
          <a:prstGeom prst="rect">
            <a:avLst/>
          </a:prstGeom>
        </p:spPr>
      </p:pic>
      <p:pic>
        <p:nvPicPr>
          <p:cNvPr id="33" name="Picture 8" descr="OAK-D-Lite – Luxonis">
            <a:extLst>
              <a:ext uri="{FF2B5EF4-FFF2-40B4-BE49-F238E27FC236}">
                <a16:creationId xmlns:a16="http://schemas.microsoft.com/office/drawing/2014/main" id="{97D76E6E-DCDE-8C5C-DDEA-7196C58F1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6126" r="3280" b="8997"/>
          <a:stretch/>
        </p:blipFill>
        <p:spPr bwMode="auto">
          <a:xfrm>
            <a:off x="9593109" y="19652204"/>
            <a:ext cx="4157478" cy="26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Qr code&#10;&#10;Description automatically generated">
            <a:extLst>
              <a:ext uri="{FF2B5EF4-FFF2-40B4-BE49-F238E27FC236}">
                <a16:creationId xmlns:a16="http://schemas.microsoft.com/office/drawing/2014/main" id="{F24D9911-16B4-47DE-B855-998FEBBB4F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89281" y="9901470"/>
            <a:ext cx="4091018" cy="3710863"/>
          </a:xfrm>
          <a:prstGeom prst="rect">
            <a:avLst/>
          </a:prstGeom>
        </p:spPr>
      </p:pic>
      <p:pic>
        <p:nvPicPr>
          <p:cNvPr id="19" name="Picture 19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9BE7A9D3-2EF2-4DF3-BF8D-CB354873E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82898" y="18111701"/>
            <a:ext cx="4378316" cy="3073491"/>
          </a:xfrm>
          <a:prstGeom prst="rect">
            <a:avLst/>
          </a:prstGeom>
        </p:spPr>
      </p:pic>
      <p:sp>
        <p:nvSpPr>
          <p:cNvPr id="44" name="Google Shape;43;p2">
            <a:extLst>
              <a:ext uri="{FF2B5EF4-FFF2-40B4-BE49-F238E27FC236}">
                <a16:creationId xmlns:a16="http://schemas.microsoft.com/office/drawing/2014/main" id="{24C50455-9728-0208-558D-140F56171BF4}"/>
              </a:ext>
            </a:extLst>
          </p:cNvPr>
          <p:cNvSpPr/>
          <p:nvPr/>
        </p:nvSpPr>
        <p:spPr>
          <a:xfrm>
            <a:off x="15533495" y="21757551"/>
            <a:ext cx="12801600" cy="9144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  <a:latin typeface="Encode Sans"/>
                <a:sym typeface="Encode Sans"/>
              </a:rPr>
              <a:t>System Block Diagram</a:t>
            </a:r>
            <a:endParaRPr lang="en-US" sz="3500">
              <a:latin typeface="Encode San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FF4DC-C541-39B9-2086-65DA134DE786}"/>
              </a:ext>
            </a:extLst>
          </p:cNvPr>
          <p:cNvSpPr txBox="1"/>
          <p:nvPr/>
        </p:nvSpPr>
        <p:spPr>
          <a:xfrm>
            <a:off x="29715272" y="7084208"/>
            <a:ext cx="12928408" cy="11628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Arial"/>
              </a:rPr>
              <a:t>Detection Range:     </a:t>
            </a:r>
            <a:endParaRPr lang="en-US" sz="2400"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Camera accurately detects within a 1-meter range  (</a:t>
            </a:r>
            <a:r>
              <a:rPr lang="en-US" sz="2400" b="1">
                <a:latin typeface="Open Sans"/>
                <a:ea typeface="Open Sans"/>
                <a:cs typeface="Arial"/>
              </a:rPr>
              <a:t>Fig. 6 &amp; 7</a:t>
            </a:r>
            <a:r>
              <a:rPr lang="en-US" sz="2400">
                <a:latin typeface="Open Sans"/>
                <a:ea typeface="Open Sans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1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endParaRPr lang="en-US" sz="2400" b="1">
              <a:latin typeface="Open Sans"/>
              <a:ea typeface="Open Sans"/>
              <a:cs typeface="Arial"/>
            </a:endParaRPr>
          </a:p>
          <a:p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20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Arial"/>
              </a:rPr>
              <a:t>Drone Control:</a:t>
            </a:r>
            <a:endParaRPr lang="en-US" sz="2400">
              <a:latin typeface="Open Sans"/>
              <a:ea typeface="Open Sans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The drone is successfully controlled via QR code outside of the 1-meter range (</a:t>
            </a:r>
            <a:r>
              <a:rPr lang="en-US" sz="2400" b="1">
                <a:latin typeface="Open Sans"/>
                <a:ea typeface="Open Sans"/>
                <a:cs typeface="Arial"/>
              </a:rPr>
              <a:t>Fig. 1</a:t>
            </a:r>
            <a:r>
              <a:rPr lang="en-US" sz="2400">
                <a:latin typeface="Open Sans"/>
                <a:ea typeface="Open Sans"/>
                <a:cs typeface="Arial"/>
              </a:rPr>
              <a:t>).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The drone is then controlled by the camera once within the 1-meter range (</a:t>
            </a:r>
            <a:r>
              <a:rPr lang="en-US" sz="2400" b="1">
                <a:latin typeface="Open Sans"/>
                <a:ea typeface="Open Sans"/>
                <a:cs typeface="Arial"/>
              </a:rPr>
              <a:t>Fig. 2</a:t>
            </a:r>
            <a:r>
              <a:rPr lang="en-US" sz="2400">
                <a:latin typeface="Open Sans"/>
                <a:ea typeface="Open Sans"/>
                <a:cs typeface="Arial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Arial"/>
              </a:rPr>
              <a:t>Speed of the Platform relative to the drone:</a:t>
            </a:r>
            <a:endParaRPr lang="en-US" sz="240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The drone is limited to a speed of roughly 23 cm/s at 25% pitch power since the camera is unable to detect the drone at higher speed. This limits the platform speed to 23.24 cm/s as shown in </a:t>
            </a:r>
            <a:r>
              <a:rPr lang="en-US" sz="2400" b="1">
                <a:latin typeface="Open Sans"/>
                <a:ea typeface="Open Sans"/>
                <a:cs typeface="Arial"/>
              </a:rPr>
              <a:t>Table 1 </a:t>
            </a:r>
            <a:r>
              <a:rPr lang="en-US" sz="2400">
                <a:latin typeface="Open Sans"/>
                <a:ea typeface="Open Sans"/>
                <a:cs typeface="Arial"/>
              </a:rPr>
              <a:t>below.</a:t>
            </a:r>
          </a:p>
          <a:p>
            <a:pPr>
              <a:lnSpc>
                <a:spcPct val="150000"/>
              </a:lnSpc>
            </a:pPr>
            <a:endParaRPr lang="en-US" sz="2800"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endParaRPr lang="en-US">
              <a:cs typeface="Arial"/>
            </a:endParaRPr>
          </a:p>
          <a:p>
            <a:pPr>
              <a:lnSpc>
                <a:spcPct val="150000"/>
              </a:lnSpc>
            </a:pPr>
            <a:endParaRPr lang="en-US"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E41FA3-7754-B7CF-B5DA-E87608FAABDC}"/>
              </a:ext>
            </a:extLst>
          </p:cNvPr>
          <p:cNvSpPr txBox="1"/>
          <p:nvPr/>
        </p:nvSpPr>
        <p:spPr>
          <a:xfrm>
            <a:off x="29859177" y="18970564"/>
            <a:ext cx="12268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Table 1.</a:t>
            </a:r>
            <a:r>
              <a:rPr lang="en-US"/>
              <a:t> Blue: maximum speed the platform can reach for the drone to land successfully. Yellow: required speed.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FA93B7-7A14-959E-158A-FE379A4F3419}"/>
              </a:ext>
            </a:extLst>
          </p:cNvPr>
          <p:cNvSpPr txBox="1"/>
          <p:nvPr/>
        </p:nvSpPr>
        <p:spPr>
          <a:xfrm>
            <a:off x="16879831" y="13593234"/>
            <a:ext cx="34777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Fig. 1.</a:t>
            </a:r>
            <a:r>
              <a:rPr lang="en-US"/>
              <a:t> Detection of the QR code to control the drone movement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3F0E8-B4D0-8687-96FB-E3BA719FA6D4}"/>
              </a:ext>
            </a:extLst>
          </p:cNvPr>
          <p:cNvSpPr txBox="1"/>
          <p:nvPr/>
        </p:nvSpPr>
        <p:spPr>
          <a:xfrm>
            <a:off x="16824939" y="21143114"/>
            <a:ext cx="35433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Fig. 3. </a:t>
            </a:r>
            <a:r>
              <a:rPr lang="en-US"/>
              <a:t>Drone detection using facial detection.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B86519-2A78-4F41-FDAF-DAF245776313}"/>
              </a:ext>
            </a:extLst>
          </p:cNvPr>
          <p:cNvSpPr txBox="1"/>
          <p:nvPr/>
        </p:nvSpPr>
        <p:spPr>
          <a:xfrm>
            <a:off x="22396504" y="13579621"/>
            <a:ext cx="40046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Fig. 2. </a:t>
            </a:r>
            <a:r>
              <a:rPr lang="en-US" err="1"/>
              <a:t>CoDrone</a:t>
            </a:r>
            <a:r>
              <a:rPr lang="en-US"/>
              <a:t> with a picture of  human face attached </a:t>
            </a:r>
            <a:endParaRPr lang="en-US"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CD9A90-8D5D-EB15-A197-D9F7BA0471DC}"/>
              </a:ext>
            </a:extLst>
          </p:cNvPr>
          <p:cNvSpPr txBox="1"/>
          <p:nvPr/>
        </p:nvSpPr>
        <p:spPr>
          <a:xfrm>
            <a:off x="21308839" y="21158688"/>
            <a:ext cx="61727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Fig. 4.</a:t>
            </a:r>
            <a:r>
              <a:rPr lang="en-US"/>
              <a:t> Platform translating while the drone flies towards it. The red circle highlights the drone.</a:t>
            </a:r>
            <a:endParaRPr lang="en-US">
              <a:cs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C74EF2-634F-1C5D-6E5E-9F0B3C659A48}"/>
              </a:ext>
            </a:extLst>
          </p:cNvPr>
          <p:cNvSpPr/>
          <p:nvPr/>
        </p:nvSpPr>
        <p:spPr>
          <a:xfrm>
            <a:off x="39718475" y="1510691"/>
            <a:ext cx="3923232" cy="2967013"/>
          </a:xfrm>
          <a:prstGeom prst="rect">
            <a:avLst/>
          </a:prstGeom>
          <a:solidFill>
            <a:srgbClr val="B7A57A"/>
          </a:solidFill>
          <a:ln>
            <a:solidFill>
              <a:srgbClr val="B7A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F19ABF-9245-9307-C45A-DA29CF46101A}"/>
              </a:ext>
            </a:extLst>
          </p:cNvPr>
          <p:cNvSpPr txBox="1"/>
          <p:nvPr/>
        </p:nvSpPr>
        <p:spPr>
          <a:xfrm>
            <a:off x="29720079" y="20329619"/>
            <a:ext cx="12793646" cy="3357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Open Sans"/>
              </a:rPr>
              <a:t>Tradeoffs:</a:t>
            </a:r>
            <a:endParaRPr lang="en-US" sz="2400" b="1">
              <a:latin typeface="Open Sans"/>
              <a:ea typeface="Open Sans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Open Sans"/>
              </a:rPr>
              <a:t>The drone cannot be detected by itself, hence why facial detection must be used.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Open Sans"/>
              </a:rPr>
              <a:t>The detection model being used (Yolo-V4) is lightweight and provides accurate detections. However, it sometimes returns multiple detections for one object.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Open Sans"/>
              </a:rPr>
              <a:t>Cart speed calculations are contingent on both accuracy of anchor coordinates, and consistency of detection, hence, inconsistent anchor readings could lead to false pitch.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12FB9A-2EE0-E878-9C41-3249D7A93D45}"/>
              </a:ext>
            </a:extLst>
          </p:cNvPr>
          <p:cNvSpPr txBox="1"/>
          <p:nvPr/>
        </p:nvSpPr>
        <p:spPr>
          <a:xfrm>
            <a:off x="29737636" y="23702551"/>
            <a:ext cx="12634621" cy="22492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Open Sans"/>
                <a:ea typeface="Open Sans"/>
                <a:cs typeface="Segoe UI"/>
              </a:rPr>
              <a:t>Future Work:</a:t>
            </a:r>
            <a:r>
              <a:rPr lang="en-US" sz="2400">
                <a:latin typeface="Open Sans"/>
                <a:ea typeface="Open Sans"/>
                <a:cs typeface="Segoe UI"/>
              </a:rPr>
              <a:t> ​</a:t>
            </a:r>
            <a:endParaRPr lang="en-US" sz="2400">
              <a:latin typeface="Open Sans"/>
              <a:ea typeface="Open Sans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Enhancement of drone detection range and orientation; elimination of QR detection. ​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Complete autonomous drone control; minimize human dependence.​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Open Sans"/>
                <a:ea typeface="Open Sans"/>
                <a:cs typeface="Arial"/>
              </a:rPr>
              <a:t>Bigger drone for improved drone detection, drone motion stability and consistency. 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7289AA-1F1F-78C6-FE5E-6EB223E9C907}"/>
              </a:ext>
            </a:extLst>
          </p:cNvPr>
          <p:cNvSpPr txBox="1"/>
          <p:nvPr/>
        </p:nvSpPr>
        <p:spPr>
          <a:xfrm>
            <a:off x="6166078" y="22308184"/>
            <a:ext cx="880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[1]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F0FF28-A598-7E18-4174-08912ACF51D6}"/>
              </a:ext>
            </a:extLst>
          </p:cNvPr>
          <p:cNvSpPr txBox="1"/>
          <p:nvPr/>
        </p:nvSpPr>
        <p:spPr>
          <a:xfrm>
            <a:off x="13071981" y="22309408"/>
            <a:ext cx="7789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[2]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7BE6FC0-4D91-0EBB-724E-E6E0B8715395}"/>
              </a:ext>
            </a:extLst>
          </p:cNvPr>
          <p:cNvCxnSpPr>
            <a:cxnSpLocks/>
          </p:cNvCxnSpPr>
          <p:nvPr/>
        </p:nvCxnSpPr>
        <p:spPr>
          <a:xfrm flipV="1">
            <a:off x="7523981" y="15640585"/>
            <a:ext cx="4929148" cy="1308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21871E5-AA5B-CE87-0171-8547EFC54D16}"/>
              </a:ext>
            </a:extLst>
          </p:cNvPr>
          <p:cNvSpPr txBox="1"/>
          <p:nvPr/>
        </p:nvSpPr>
        <p:spPr>
          <a:xfrm>
            <a:off x="6384925" y="15767877"/>
            <a:ext cx="7340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Platform is moving backwards at 10 cm/s while rolling and pitching</a:t>
            </a:r>
          </a:p>
        </p:txBody>
      </p:sp>
      <p:pic>
        <p:nvPicPr>
          <p:cNvPr id="20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FC2FB886-9A67-517F-576E-66591BDE4C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88118" y="8321099"/>
            <a:ext cx="5027348" cy="4365218"/>
          </a:xfrm>
          <a:prstGeom prst="rect">
            <a:avLst/>
          </a:prstGeom>
        </p:spPr>
      </p:pic>
      <p:sp>
        <p:nvSpPr>
          <p:cNvPr id="61" name="TextBox 1">
            <a:extLst>
              <a:ext uri="{FF2B5EF4-FFF2-40B4-BE49-F238E27FC236}">
                <a16:creationId xmlns:a16="http://schemas.microsoft.com/office/drawing/2014/main" id="{552DD75D-AC41-7149-8918-683E9D60DCFD}"/>
              </a:ext>
            </a:extLst>
          </p:cNvPr>
          <p:cNvSpPr txBox="1"/>
          <p:nvPr/>
        </p:nvSpPr>
        <p:spPr>
          <a:xfrm>
            <a:off x="39502079" y="1051738"/>
            <a:ext cx="4378789" cy="37702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3900" b="1" i="1">
                <a:solidFill>
                  <a:schemeClr val="bg1"/>
                </a:solidFill>
                <a:latin typeface="Encode Sans"/>
                <a:ea typeface="Open Sans"/>
                <a:cs typeface="Open Sans"/>
              </a:rPr>
              <a:t>31</a:t>
            </a:r>
            <a:endParaRPr lang="en-US" sz="23900" b="1" i="1">
              <a:solidFill>
                <a:schemeClr val="bg1"/>
              </a:solidFill>
              <a:latin typeface="Encode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6" name="Picture 47" descr="Graphical user interface&#10;&#10;Description automatically generated">
            <a:extLst>
              <a:ext uri="{FF2B5EF4-FFF2-40B4-BE49-F238E27FC236}">
                <a16:creationId xmlns:a16="http://schemas.microsoft.com/office/drawing/2014/main" id="{76548C1D-50D4-DDB4-76E9-DC2E09651A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56914" y="8274893"/>
            <a:ext cx="4086813" cy="44034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1F552F4-A814-4AC5-16D0-E6092CFF5B74}"/>
              </a:ext>
            </a:extLst>
          </p:cNvPr>
          <p:cNvSpPr txBox="1"/>
          <p:nvPr/>
        </p:nvSpPr>
        <p:spPr>
          <a:xfrm>
            <a:off x="30283669" y="12700959"/>
            <a:ext cx="567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Fig. 6.</a:t>
            </a:r>
            <a:r>
              <a:rPr lang="en-US"/>
              <a:t> Camera detecting "person" </a:t>
            </a:r>
            <a:r>
              <a:rPr lang="en-US">
                <a:latin typeface="Open Sans"/>
                <a:ea typeface="Open Sans"/>
                <a:cs typeface="Open Sans"/>
              </a:rPr>
              <a:t>within</a:t>
            </a:r>
            <a:r>
              <a:rPr lang="en-US"/>
              <a:t> the range of about a meter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F72ACA-6D2C-A787-F84A-789761910D88}"/>
              </a:ext>
            </a:extLst>
          </p:cNvPr>
          <p:cNvSpPr txBox="1"/>
          <p:nvPr/>
        </p:nvSpPr>
        <p:spPr>
          <a:xfrm>
            <a:off x="36604075" y="12728626"/>
            <a:ext cx="56934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Fig. 7.</a:t>
            </a:r>
            <a:r>
              <a:rPr lang="en-US"/>
              <a:t> Camera faintly detects the ”person" when the distance increases beyond a meter </a:t>
            </a:r>
            <a:endParaRPr lang="en-US">
              <a:cs typeface="Arial"/>
            </a:endParaRPr>
          </a:p>
        </p:txBody>
      </p:sp>
      <p:sp>
        <p:nvSpPr>
          <p:cNvPr id="62" name="Google Shape;42;p2">
            <a:extLst>
              <a:ext uri="{FF2B5EF4-FFF2-40B4-BE49-F238E27FC236}">
                <a16:creationId xmlns:a16="http://schemas.microsoft.com/office/drawing/2014/main" id="{2B648B61-491F-4015-706E-B0071979107A}"/>
              </a:ext>
            </a:extLst>
          </p:cNvPr>
          <p:cNvSpPr txBox="1"/>
          <p:nvPr/>
        </p:nvSpPr>
        <p:spPr>
          <a:xfrm>
            <a:off x="9791700" y="30026649"/>
            <a:ext cx="26035000" cy="283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ADVISORS</a:t>
            </a:r>
            <a:r>
              <a:rPr lang="en-US" sz="4200" b="1" ker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: DR. DAVID B. LANING, JEFF DECKER, AND PROF. DAVID W. KROUT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SPONSORS</a:t>
            </a:r>
            <a:r>
              <a:rPr lang="en-US" sz="4200" b="1" ker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: INSITU A BOEING COMPANY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6" name="Picture 57" descr="Table&#10;&#10;Description automatically generated">
            <a:extLst>
              <a:ext uri="{FF2B5EF4-FFF2-40B4-BE49-F238E27FC236}">
                <a16:creationId xmlns:a16="http://schemas.microsoft.com/office/drawing/2014/main" id="{F0145ACC-B021-472B-B4F9-E3BCBB2F0E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33902" y="17199460"/>
            <a:ext cx="12793648" cy="1712039"/>
          </a:xfrm>
          <a:prstGeom prst="rect">
            <a:avLst/>
          </a:prstGeom>
        </p:spPr>
      </p:pic>
      <p:pic>
        <p:nvPicPr>
          <p:cNvPr id="34" name="Picture 5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2CB3E2-7840-C03E-76D7-483A13A40E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80" y="29866610"/>
            <a:ext cx="9005977" cy="302394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DB8410-F3DF-9BAA-B344-CBE7EC098179}"/>
              </a:ext>
            </a:extLst>
          </p:cNvPr>
          <p:cNvSpPr/>
          <p:nvPr/>
        </p:nvSpPr>
        <p:spPr>
          <a:xfrm>
            <a:off x="-11928" y="29169360"/>
            <a:ext cx="43923004" cy="391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E052B-A284-6F3B-02CE-8AC7DA618AA1}"/>
              </a:ext>
            </a:extLst>
          </p:cNvPr>
          <p:cNvSpPr txBox="1"/>
          <p:nvPr/>
        </p:nvSpPr>
        <p:spPr>
          <a:xfrm>
            <a:off x="29727206" y="27132118"/>
            <a:ext cx="1281750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Open Sans"/>
                <a:ea typeface="+mn-lt"/>
                <a:cs typeface="+mn-lt"/>
              </a:rPr>
              <a:t>References:​</a:t>
            </a:r>
          </a:p>
          <a:p>
            <a:r>
              <a:rPr lang="en-US" sz="2400">
                <a:latin typeface="Open Sans"/>
                <a:ea typeface="+mn-lt"/>
                <a:cs typeface="+mn-lt"/>
              </a:rPr>
              <a:t>[1] </a:t>
            </a:r>
            <a:r>
              <a:rPr lang="en-US" sz="2400" err="1">
                <a:latin typeface="Open Sans"/>
                <a:ea typeface="+mn-lt"/>
                <a:cs typeface="+mn-lt"/>
              </a:rPr>
              <a:t>Robolink</a:t>
            </a:r>
            <a:r>
              <a:rPr lang="en-US" sz="2400">
                <a:latin typeface="Open Sans"/>
                <a:ea typeface="+mn-lt"/>
                <a:cs typeface="+mn-lt"/>
              </a:rPr>
              <a:t> . (n.d.). Python with </a:t>
            </a:r>
            <a:r>
              <a:rPr lang="en-US" sz="2400" err="1">
                <a:latin typeface="Open Sans"/>
                <a:ea typeface="+mn-lt"/>
                <a:cs typeface="+mn-lt"/>
              </a:rPr>
              <a:t>CoDrone</a:t>
            </a:r>
            <a:r>
              <a:rPr lang="en-US" sz="2400">
                <a:latin typeface="Open Sans"/>
                <a:ea typeface="+mn-lt"/>
                <a:cs typeface="+mn-lt"/>
              </a:rPr>
              <a:t> Pro/Lite. </a:t>
            </a:r>
            <a:r>
              <a:rPr lang="en-US" sz="2400" err="1">
                <a:latin typeface="Open Sans"/>
                <a:ea typeface="+mn-lt"/>
                <a:cs typeface="+mn-lt"/>
              </a:rPr>
              <a:t>Robolink</a:t>
            </a:r>
            <a:r>
              <a:rPr lang="en-US" sz="2400">
                <a:latin typeface="Open Sans"/>
                <a:ea typeface="+mn-lt"/>
                <a:cs typeface="+mn-lt"/>
              </a:rPr>
              <a:t> Basecamp. Retrieved May 23, 2022, from https://learn.robolink.com/course/codrone-with-python/  </a:t>
            </a:r>
          </a:p>
          <a:p>
            <a:r>
              <a:rPr lang="en-US" sz="2400">
                <a:latin typeface="Open Sans"/>
                <a:ea typeface="+mn-lt"/>
                <a:cs typeface="+mn-lt"/>
              </a:rPr>
              <a:t>[2] </a:t>
            </a:r>
            <a:r>
              <a:rPr lang="en-US" sz="2400" err="1">
                <a:latin typeface="Open Sans"/>
                <a:ea typeface="+mn-lt"/>
                <a:cs typeface="+mn-lt"/>
              </a:rPr>
              <a:t>Luxonis</a:t>
            </a:r>
            <a:r>
              <a:rPr lang="en-US" sz="2400">
                <a:latin typeface="Open Sans"/>
                <a:ea typeface="+mn-lt"/>
                <a:cs typeface="+mn-lt"/>
              </a:rPr>
              <a:t>. (2020). </a:t>
            </a:r>
            <a:r>
              <a:rPr lang="en-US" sz="2400" err="1">
                <a:latin typeface="Open Sans"/>
                <a:ea typeface="+mn-lt"/>
                <a:cs typeface="+mn-lt"/>
              </a:rPr>
              <a:t>DepthAI's</a:t>
            </a:r>
            <a:r>
              <a:rPr lang="en-US" sz="2400">
                <a:latin typeface="Open Sans"/>
                <a:ea typeface="+mn-lt"/>
                <a:cs typeface="+mn-lt"/>
              </a:rPr>
              <a:t> documentation  </a:t>
            </a:r>
            <a:r>
              <a:rPr lang="en-US" sz="2400" err="1">
                <a:latin typeface="Open Sans"/>
                <a:ea typeface="+mn-lt"/>
                <a:cs typeface="+mn-lt"/>
              </a:rPr>
              <a:t>Luxonis</a:t>
            </a:r>
            <a:r>
              <a:rPr lang="en-US" sz="2400">
                <a:latin typeface="Open Sans"/>
                <a:ea typeface="+mn-lt"/>
                <a:cs typeface="+mn-lt"/>
              </a:rPr>
              <a:t>. Retrieved May 23, 2022, from https://docs.luxonis.com/en/latest/ ​</a:t>
            </a:r>
            <a:endParaRPr lang="en-US" sz="2400">
              <a:latin typeface="Open Sans"/>
              <a:ea typeface="Open Sans"/>
              <a:cs typeface="Arial"/>
            </a:endParaRPr>
          </a:p>
        </p:txBody>
      </p:sp>
      <p:pic>
        <p:nvPicPr>
          <p:cNvPr id="53" name="Picture 5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1151364-C85C-9300-AB10-6C4FC947BB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09482" y="22752303"/>
            <a:ext cx="13071061" cy="7123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EC057BB-4D26-04CA-BCAE-1CA80F579920}"/>
              </a:ext>
            </a:extLst>
          </p:cNvPr>
          <p:cNvSpPr txBox="1"/>
          <p:nvPr/>
        </p:nvSpPr>
        <p:spPr>
          <a:xfrm>
            <a:off x="15477362" y="29909842"/>
            <a:ext cx="128015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Fig. 5.</a:t>
            </a:r>
            <a:r>
              <a:rPr lang="en-US">
                <a:cs typeface="Arial"/>
              </a:rPr>
              <a:t> Block Diagram of Overall System</a:t>
            </a:r>
          </a:p>
        </p:txBody>
      </p:sp>
      <p:pic>
        <p:nvPicPr>
          <p:cNvPr id="22" name="Picture 21" descr="A picture containing ground, outdoor, dirt&#10;&#10;Description automatically generated">
            <a:extLst>
              <a:ext uri="{FF2B5EF4-FFF2-40B4-BE49-F238E27FC236}">
                <a16:creationId xmlns:a16="http://schemas.microsoft.com/office/drawing/2014/main" id="{73D44C98-BF24-5B99-AD42-AEE03304BC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r="26299" b="41006"/>
          <a:stretch/>
        </p:blipFill>
        <p:spPr>
          <a:xfrm>
            <a:off x="21889932" y="9919603"/>
            <a:ext cx="5012858" cy="3688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549F1-F1A1-5760-5A05-E5D282BEDF9B}"/>
              </a:ext>
            </a:extLst>
          </p:cNvPr>
          <p:cNvSpPr txBox="1"/>
          <p:nvPr/>
        </p:nvSpPr>
        <p:spPr>
          <a:xfrm>
            <a:off x="1355132" y="23037115"/>
            <a:ext cx="12792978" cy="18869204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Open Sans"/>
                <a:ea typeface="Open Sans"/>
                <a:cs typeface="Open Sans"/>
              </a:rPr>
              <a:t>Criteria for landing:</a:t>
            </a:r>
            <a:endParaRPr lang="en-US" sz="2400" dirty="0">
              <a:latin typeface="Open Sans"/>
              <a:ea typeface="Open Sans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drone must land within 60 seconds.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drone must land in a 1m x 1m space.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drone must be able to land when the platform is stationary.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drone must be able to land when the platform is moving at a speed of 10 cm/s.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drone must be able to land when the platform is pitching back and forth and/or rolling from side to side.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u="sng" dirty="0">
                <a:latin typeface="Open Sans"/>
                <a:ea typeface="Open Sans"/>
                <a:cs typeface="Open Sans"/>
              </a:rPr>
              <a:t>Criteria for detection and control: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camera must be able to detect the drone in some manner.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camera must be able to gain the location of the drone.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System must be able to use the signals from the camera to control the drone’s motion.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camera must be stationary relative to the platform.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camera's </a:t>
            </a:r>
            <a:r>
              <a:rPr lang="en-US" sz="2400" dirty="0">
                <a:latin typeface="Open Sans"/>
                <a:ea typeface="+mn-lt"/>
                <a:cs typeface="+mn-lt"/>
              </a:rPr>
              <a:t>field of vision </a:t>
            </a:r>
            <a:r>
              <a:rPr lang="en-US" sz="2400" dirty="0">
                <a:latin typeface="Open Sans"/>
                <a:ea typeface="Open Sans"/>
                <a:cs typeface="Open Sans"/>
              </a:rPr>
              <a:t>must be wide enough to compensate for any drone drift.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  <a:ea typeface="Open Sans"/>
                <a:cs typeface="Open Sans"/>
              </a:rPr>
              <a:t>.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E2657F-1DEF-60A8-1EB8-E487B2497F20}"/>
              </a:ext>
            </a:extLst>
          </p:cNvPr>
          <p:cNvSpPr txBox="1"/>
          <p:nvPr/>
        </p:nvSpPr>
        <p:spPr>
          <a:xfrm>
            <a:off x="29727205" y="29135847"/>
            <a:ext cx="128175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Open Sans"/>
                <a:ea typeface="+mn-lt"/>
                <a:cs typeface="+mn-lt"/>
              </a:rPr>
              <a:t>Acknowledgement:​</a:t>
            </a:r>
            <a:endParaRPr lang="en-US" sz="2400" b="1">
              <a:latin typeface="Open Sans"/>
              <a:ea typeface="Open Sans"/>
              <a:cs typeface="+mn-lt"/>
            </a:endParaRPr>
          </a:p>
          <a:p>
            <a:pPr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Faculty: Prof. David W. Krout and Daniel King​</a:t>
            </a:r>
          </a:p>
          <a:p>
            <a:pPr>
              <a:buChar char="•"/>
            </a:pPr>
            <a:r>
              <a:rPr lang="en-US" sz="2400">
                <a:latin typeface="Open Sans"/>
                <a:ea typeface="+mn-lt"/>
                <a:cs typeface="+mn-lt"/>
              </a:rPr>
              <a:t>Industry: Dr. David B. Laning and Jeff Decker​</a:t>
            </a:r>
          </a:p>
        </p:txBody>
      </p:sp>
      <p:pic>
        <p:nvPicPr>
          <p:cNvPr id="65" name="Picture 65" descr="A picture containing indoor, floor, person&#10;&#10;Description automatically generated">
            <a:extLst>
              <a:ext uri="{FF2B5EF4-FFF2-40B4-BE49-F238E27FC236}">
                <a16:creationId xmlns:a16="http://schemas.microsoft.com/office/drawing/2014/main" id="{7571D823-03E6-28A4-2E23-79332EBDDC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19066" y="18200906"/>
            <a:ext cx="6163733" cy="2968188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6004CB8C-9264-6837-7331-D5B093AA01BE}"/>
              </a:ext>
            </a:extLst>
          </p:cNvPr>
          <p:cNvSpPr/>
          <p:nvPr/>
        </p:nvSpPr>
        <p:spPr>
          <a:xfrm>
            <a:off x="24292560" y="18196560"/>
            <a:ext cx="711200" cy="670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0357DB3-B3A0-8364-A731-3483AECAD2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1" y="30345232"/>
            <a:ext cx="44106902" cy="2799979"/>
          </a:xfrm>
          <a:prstGeom prst="rect">
            <a:avLst/>
          </a:prstGeom>
        </p:spPr>
      </p:pic>
      <p:pic>
        <p:nvPicPr>
          <p:cNvPr id="1030" name="Picture 6" descr="Insitu - Battery Ventures">
            <a:extLst>
              <a:ext uri="{FF2B5EF4-FFF2-40B4-BE49-F238E27FC236}">
                <a16:creationId xmlns:a16="http://schemas.microsoft.com/office/drawing/2014/main" id="{75934F58-3B3D-4316-5839-D4DBB8B2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2258" r="10314" b="23309"/>
          <a:stretch/>
        </p:blipFill>
        <p:spPr bwMode="auto">
          <a:xfrm>
            <a:off x="36360007" y="30381004"/>
            <a:ext cx="7531194" cy="25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94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20730895B294B86A4F723CDD8CF72" ma:contentTypeVersion="7" ma:contentTypeDescription="Create a new document." ma:contentTypeScope="" ma:versionID="5d5766cb849402d7eac95a241c32665d">
  <xsd:schema xmlns:xsd="http://www.w3.org/2001/XMLSchema" xmlns:xs="http://www.w3.org/2001/XMLSchema" xmlns:p="http://schemas.microsoft.com/office/2006/metadata/properties" xmlns:ns3="8407491e-6965-483e-90fd-da6a662db286" xmlns:ns4="2f3398c2-f598-42c1-b9d9-162987c2dd51" targetNamespace="http://schemas.microsoft.com/office/2006/metadata/properties" ma:root="true" ma:fieldsID="fd806d39ea2f1c4b5d77834e2eb19808" ns3:_="" ns4:_="">
    <xsd:import namespace="8407491e-6965-483e-90fd-da6a662db286"/>
    <xsd:import namespace="2f3398c2-f598-42c1-b9d9-162987c2dd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7491e-6965-483e-90fd-da6a662db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398c2-f598-42c1-b9d9-162987c2d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7B2ACE-90AD-49B2-A5A7-6600F7966324}">
  <ds:schemaRefs>
    <ds:schemaRef ds:uri="http://purl.org/dc/dcmitype/"/>
    <ds:schemaRef ds:uri="2f3398c2-f598-42c1-b9d9-162987c2dd51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407491e-6965-483e-90fd-da6a662db286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BFB42F-4F49-49F4-AB35-68D84A34F816}">
  <ds:schemaRefs>
    <ds:schemaRef ds:uri="2f3398c2-f598-42c1-b9d9-162987c2dd51"/>
    <ds:schemaRef ds:uri="8407491e-6965-483e-90fd-da6a662db2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89A2AD-F613-47D4-944C-28941C0EEC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1030</Words>
  <Application>Microsoft Office PowerPoint</Application>
  <PresentationFormat>Custom</PresentationFormat>
  <Paragraphs>133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Encode Sans</vt:lpstr>
      <vt:lpstr>Open Sans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T. MATHEWS</dc:creator>
  <cp:lastModifiedBy>KIRAN T. MATHEWS</cp:lastModifiedBy>
  <cp:revision>2</cp:revision>
  <dcterms:created xsi:type="dcterms:W3CDTF">2022-05-10T22:43:05Z</dcterms:created>
  <dcterms:modified xsi:type="dcterms:W3CDTF">2022-06-01T21:05:59Z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0x0101008FC20730895B294B86A4F723CDD8CF72</vt:lpwstr>
  </property>
</Properties>
</file>